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18" r:id="rId2"/>
    <p:sldId id="329" r:id="rId3"/>
    <p:sldId id="330" r:id="rId4"/>
    <p:sldId id="331" r:id="rId5"/>
    <p:sldId id="332" r:id="rId6"/>
    <p:sldId id="333" r:id="rId7"/>
    <p:sldId id="334" r:id="rId8"/>
    <p:sldId id="335" r:id="rId9"/>
    <p:sldId id="339" r:id="rId10"/>
    <p:sldId id="340" r:id="rId11"/>
    <p:sldId id="337" r:id="rId12"/>
    <p:sldId id="338" r:id="rId13"/>
    <p:sldId id="341" r:id="rId14"/>
  </p:sldIdLst>
  <p:sldSz cx="12188825" cy="6858000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orient="horz" pos="1018">
          <p15:clr>
            <a:srgbClr val="A4A3A4"/>
          </p15:clr>
        </p15:guide>
        <p15:guide id="5" orient="horz" pos="3886">
          <p15:clr>
            <a:srgbClr val="A4A3A4"/>
          </p15:clr>
        </p15:guide>
        <p15:guide id="6" orient="horz" pos="2928">
          <p15:clr>
            <a:srgbClr val="A4A3A4"/>
          </p15:clr>
        </p15:guide>
        <p15:guide id="7" orient="horz" pos="3072">
          <p15:clr>
            <a:srgbClr val="A4A3A4"/>
          </p15:clr>
        </p15:guide>
        <p15:guide id="8" orient="horz" pos="407">
          <p15:clr>
            <a:srgbClr val="A4A3A4"/>
          </p15:clr>
        </p15:guide>
        <p15:guide id="9" pos="3839">
          <p15:clr>
            <a:srgbClr val="A4A3A4"/>
          </p15:clr>
        </p15:guide>
        <p15:guide id="10" pos="959">
          <p15:clr>
            <a:srgbClr val="A4A3A4"/>
          </p15:clr>
        </p15:guide>
        <p15:guide id="11" pos="7151">
          <p15:clr>
            <a:srgbClr val="A4A3A4"/>
          </p15:clr>
        </p15:guide>
        <p15:guide id="12" pos="671">
          <p15:clr>
            <a:srgbClr val="A4A3A4"/>
          </p15:clr>
        </p15:guide>
        <p15:guide id="13" pos="4991">
          <p15:clr>
            <a:srgbClr val="A4A3A4"/>
          </p15:clr>
        </p15:guide>
        <p15:guide id="14" pos="7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8282"/>
    <a:srgbClr val="6E90FE"/>
    <a:srgbClr val="8086FC"/>
    <a:srgbClr val="6D6DFB"/>
    <a:srgbClr val="4E78F0"/>
    <a:srgbClr val="F0932C"/>
    <a:srgbClr val="92C610"/>
    <a:srgbClr val="9FD812"/>
    <a:srgbClr val="E05F2C"/>
    <a:srgbClr val="0ABE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1" autoAdjust="0"/>
    <p:restoredTop sz="95890" autoAdjust="0"/>
  </p:normalViewPr>
  <p:slideViewPr>
    <p:cSldViewPr showGuides="1">
      <p:cViewPr varScale="1">
        <p:scale>
          <a:sx n="122" d="100"/>
          <a:sy n="122" d="100"/>
        </p:scale>
        <p:origin x="232" y="5344"/>
      </p:cViewPr>
      <p:guideLst>
        <p:guide orient="horz" pos="2160"/>
        <p:guide orient="horz" pos="4030"/>
        <p:guide orient="horz" pos="1152"/>
        <p:guide orient="horz" pos="1018"/>
        <p:guide orient="horz" pos="3886"/>
        <p:guide orient="horz" pos="2928"/>
        <p:guide orient="horz" pos="3072"/>
        <p:guide orient="horz" pos="407"/>
        <p:guide pos="3839"/>
        <p:guide pos="959"/>
        <p:guide pos="7151"/>
        <p:guide pos="671"/>
        <p:guide pos="4991"/>
        <p:guide pos="70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285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9AFDC-7658-4951-B0FF-52DFF2A93C0A}" type="datetimeFigureOut">
              <a:rPr lang="en-US" smtClean="0"/>
              <a:t>6/28/22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ED99B-9732-49FC-9C16-B56FEB1B10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626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 smtClean="0"/>
              <a:t>6/28/22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0824" y="1600200"/>
            <a:ext cx="5945188" cy="30480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0825" y="4898572"/>
            <a:ext cx="5945187" cy="1270453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 cap="none" baseline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E</a:t>
            </a:r>
            <a:r>
              <a:rPr dirty="0"/>
              <a:t>dit Master subtitle style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658936" y="4782971"/>
            <a:ext cx="56546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 userDrawn="1"/>
        </p:nvGrpSpPr>
        <p:grpSpPr>
          <a:xfrm>
            <a:off x="7923213" y="0"/>
            <a:ext cx="4265612" cy="6858000"/>
            <a:chOff x="7923213" y="0"/>
            <a:chExt cx="4265612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923213" y="0"/>
              <a:ext cx="4265612" cy="6858000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7923213" y="0"/>
              <a:ext cx="1065213" cy="6858000"/>
            </a:xfrm>
            <a:prstGeom prst="rect">
              <a:avLst/>
            </a:prstGeom>
            <a:gradFill flip="none" rotWithShape="1">
              <a:gsLst>
                <a:gs pos="75000">
                  <a:schemeClr val="tx2">
                    <a:alpha val="0"/>
                  </a:schemeClr>
                </a:gs>
                <a:gs pos="100000">
                  <a:schemeClr val="tx2">
                    <a:alpha val="2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6/28/22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3412" y="646112"/>
            <a:ext cx="1828801" cy="5522913"/>
          </a:xfrm>
        </p:spPr>
        <p:txBody>
          <a:bodyPr vert="eaVert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646112"/>
            <a:ext cx="7620000" cy="5522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6/28/22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  <p:cxnSp>
        <p:nvCxnSpPr>
          <p:cNvPr id="7" name="Straight Connector 6"/>
          <p:cNvCxnSpPr/>
          <p:nvPr/>
        </p:nvCxnSpPr>
        <p:spPr>
          <a:xfrm>
            <a:off x="9371012" y="762000"/>
            <a:ext cx="0" cy="533400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6/28/22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  <p:cxnSp>
        <p:nvCxnSpPr>
          <p:cNvPr id="7" name="Straight Connector 6"/>
          <p:cNvCxnSpPr/>
          <p:nvPr/>
        </p:nvCxnSpPr>
        <p:spPr>
          <a:xfrm>
            <a:off x="1658936" y="1709058"/>
            <a:ext cx="9617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0" y="2237096"/>
            <a:ext cx="8229601" cy="2411103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2" y="4876800"/>
            <a:ext cx="8229601" cy="129222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none" baseline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11123611" y="0"/>
            <a:ext cx="1065214" cy="6868886"/>
            <a:chOff x="11123611" y="0"/>
            <a:chExt cx="1065214" cy="6868886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123611" y="0"/>
              <a:ext cx="1065213" cy="6858000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11123612" y="10886"/>
              <a:ext cx="1065213" cy="6858000"/>
            </a:xfrm>
            <a:prstGeom prst="rect">
              <a:avLst/>
            </a:prstGeom>
            <a:gradFill flip="none" rotWithShape="1">
              <a:gsLst>
                <a:gs pos="75000">
                  <a:schemeClr val="tx2">
                    <a:alpha val="0"/>
                  </a:schemeClr>
                </a:gs>
                <a:gs pos="100000">
                  <a:schemeClr val="tx2">
                    <a:alpha val="2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6/28/22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  <p:cxnSp>
        <p:nvCxnSpPr>
          <p:cNvPr id="9" name="Straight Connector 8"/>
          <p:cNvCxnSpPr/>
          <p:nvPr/>
        </p:nvCxnSpPr>
        <p:spPr>
          <a:xfrm>
            <a:off x="1658936" y="4782971"/>
            <a:ext cx="80168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829798" cy="121920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8168" y="1984248"/>
            <a:ext cx="4800600" cy="41879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1612" y="1984248"/>
            <a:ext cx="4800601" cy="41879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6/28/22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1658936" y="1709058"/>
            <a:ext cx="9617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829798" cy="1219200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828800"/>
            <a:ext cx="4800600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743200"/>
            <a:ext cx="4800600" cy="34258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51613" y="1828800"/>
            <a:ext cx="4800600" cy="8382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51613" y="2743200"/>
            <a:ext cx="4800600" cy="34258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6/28/22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  <p:cxnSp>
        <p:nvCxnSpPr>
          <p:cNvPr id="10" name="Straight Connector 9"/>
          <p:cNvCxnSpPr/>
          <p:nvPr/>
        </p:nvCxnSpPr>
        <p:spPr>
          <a:xfrm>
            <a:off x="1658936" y="1709058"/>
            <a:ext cx="9617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6/28/22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  <p:cxnSp>
        <p:nvCxnSpPr>
          <p:cNvPr id="6" name="Straight Connector 5"/>
          <p:cNvCxnSpPr/>
          <p:nvPr/>
        </p:nvCxnSpPr>
        <p:spPr>
          <a:xfrm>
            <a:off x="1658936" y="1709058"/>
            <a:ext cx="9617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6/28/22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685800"/>
            <a:ext cx="4114800" cy="1925637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4000" b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4" y="685800"/>
            <a:ext cx="5257799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2895599"/>
            <a:ext cx="4114800" cy="17526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8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6/28/22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  <p:cxnSp>
        <p:nvCxnSpPr>
          <p:cNvPr id="8" name="Straight Connector 7"/>
          <p:cNvCxnSpPr/>
          <p:nvPr/>
        </p:nvCxnSpPr>
        <p:spPr>
          <a:xfrm>
            <a:off x="1658936" y="2743200"/>
            <a:ext cx="3902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685800"/>
            <a:ext cx="4114800" cy="1925638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000" b="0" i="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6025925" y="-50118"/>
            <a:ext cx="6172198" cy="6857999"/>
          </a:xfrm>
          <a:solidFill>
            <a:schemeClr val="bg2"/>
          </a:solidFill>
          <a:effectLst>
            <a:outerShdw blurRad="152400" dist="50800" dir="10800000" algn="r" rotWithShape="0">
              <a:prstClr val="black">
                <a:alpha val="2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2895599"/>
            <a:ext cx="4114800" cy="17526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1658936" y="2743200"/>
            <a:ext cx="3902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829799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81200"/>
            <a:ext cx="9829799" cy="4187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5954834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8011" y="6400800"/>
            <a:ext cx="154865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6/28/22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5411" y="6400800"/>
            <a:ext cx="1066802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065213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" y="0"/>
            <a:ext cx="1065213" cy="6858000"/>
          </a:xfrm>
          <a:prstGeom prst="rect">
            <a:avLst/>
          </a:prstGeom>
          <a:gradFill flip="none" rotWithShape="1">
            <a:gsLst>
              <a:gs pos="75000">
                <a:schemeClr val="tx2">
                  <a:alpha val="0"/>
                </a:schemeClr>
              </a:gs>
              <a:gs pos="100000">
                <a:schemeClr val="tx2">
                  <a:alpha val="2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11175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0425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3463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illustrations/lettering-thank-you-ornament-banner-2408553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computer-data-display-documents-577210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LendingClub</a:t>
            </a:r>
            <a:br>
              <a:rPr lang="en-US" dirty="0"/>
            </a:br>
            <a:r>
              <a:rPr lang="en-US" sz="5000" dirty="0"/>
              <a:t>Minimizing Risk During Loan Process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</a:t>
            </a:r>
          </a:p>
          <a:p>
            <a:r>
              <a:rPr lang="en-US" dirty="0"/>
              <a:t>Janis Navarro</a:t>
            </a:r>
          </a:p>
        </p:txBody>
      </p:sp>
    </p:spTree>
    <p:extLst>
      <p:ext uri="{BB962C8B-B14F-4D97-AF65-F5344CB8AC3E}">
        <p14:creationId xmlns:p14="http://schemas.microsoft.com/office/powerpoint/2010/main" val="232011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A8A7E-7549-887E-BCF9-0902C3157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Model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2B19C-99D5-3159-EE97-5518B4239B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88168" y="2057400"/>
            <a:ext cx="9711644" cy="1600200"/>
          </a:xfrm>
        </p:spPr>
        <p:txBody>
          <a:bodyPr>
            <a:normAutofit/>
          </a:bodyPr>
          <a:lstStyle/>
          <a:p>
            <a:r>
              <a:rPr lang="en-US" dirty="0"/>
              <a:t>When it came to the models, the performance was very similar for all three. </a:t>
            </a:r>
          </a:p>
          <a:p>
            <a:r>
              <a:rPr lang="en-US" dirty="0"/>
              <a:t>I completed a Performance Model Comparison of all three and yielded: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620A08-19DC-EE24-8B6E-09318427DC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503612" y="3810000"/>
            <a:ext cx="48006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759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522412" y="2895599"/>
            <a:ext cx="8686799" cy="3276601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US" dirty="0" err="1"/>
              <a:t>XGBoost</a:t>
            </a:r>
            <a:r>
              <a:rPr lang="en-US" dirty="0"/>
              <a:t> had the best performance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dirty="0"/>
              <a:t>Logistic Regression had the worst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dirty="0"/>
              <a:t>False positives can cost </a:t>
            </a:r>
            <a:r>
              <a:rPr lang="en-US" dirty="0" err="1"/>
              <a:t>LendingClub</a:t>
            </a:r>
            <a:r>
              <a:rPr lang="en-US" dirty="0"/>
              <a:t> losses in approving loans to higher risk individual applicants</a:t>
            </a:r>
          </a:p>
          <a:p>
            <a:pPr marL="342900" indent="-342900">
              <a:buFont typeface="Wingdings" pitchFamily="2" charset="2"/>
              <a:buChar char="v"/>
            </a:pPr>
            <a:r>
              <a:rPr lang="en-US" dirty="0"/>
              <a:t>The features with the highest correlation to fully paid should be the target for </a:t>
            </a:r>
            <a:r>
              <a:rPr lang="en-US" dirty="0" err="1"/>
              <a:t>LendingClub</a:t>
            </a:r>
            <a:r>
              <a:rPr lang="en-US" dirty="0"/>
              <a:t> to use as their parameters within their lending policy</a:t>
            </a:r>
          </a:p>
        </p:txBody>
      </p:sp>
    </p:spTree>
    <p:extLst>
      <p:ext uri="{BB962C8B-B14F-4D97-AF65-F5344CB8AC3E}">
        <p14:creationId xmlns:p14="http://schemas.microsoft.com/office/powerpoint/2010/main" val="255154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Research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522412" y="2895599"/>
            <a:ext cx="9601199" cy="2667001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US" dirty="0"/>
              <a:t>While the models can be useful, it is difficult to gauge how useful they can be left at this point within the process</a:t>
            </a:r>
          </a:p>
          <a:p>
            <a:endParaRPr lang="en-US" dirty="0"/>
          </a:p>
          <a:p>
            <a:pPr marL="342900" indent="-342900">
              <a:buFont typeface="Wingdings" pitchFamily="2" charset="2"/>
              <a:buChar char="v"/>
            </a:pPr>
            <a:r>
              <a:rPr lang="en-US" dirty="0"/>
              <a:t>Has potential to explore using deep machine learning for prediction capabilities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046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3C3AA-9A8D-D110-B86D-733D6CEF5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12" y="381000"/>
            <a:ext cx="4419600" cy="5757042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LendingClub</a:t>
            </a:r>
            <a:r>
              <a:rPr lang="en-US" dirty="0"/>
              <a:t> for use of their data</a:t>
            </a:r>
            <a:br>
              <a:rPr lang="en-US" dirty="0"/>
            </a:br>
            <a:br>
              <a:rPr lang="en-US" dirty="0"/>
            </a:br>
            <a:r>
              <a:rPr lang="en-US" dirty="0"/>
              <a:t>Nathan George and </a:t>
            </a:r>
            <a:r>
              <a:rPr lang="en-US" dirty="0" err="1"/>
              <a:t>LendingClub</a:t>
            </a:r>
            <a:r>
              <a:rPr lang="en-US" dirty="0"/>
              <a:t> for making data publicly available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Ricardo Alanis-</a:t>
            </a:r>
            <a:r>
              <a:rPr lang="en-US" dirty="0" err="1"/>
              <a:t>Tamez</a:t>
            </a:r>
            <a:r>
              <a:rPr lang="en-US" dirty="0"/>
              <a:t> for your patience, guidance and mentoring.</a:t>
            </a: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703EE3A2-337F-0425-2765-0E26FC02C3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65212" y="-5255"/>
            <a:ext cx="6477000" cy="614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57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Problem: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743200"/>
            <a:ext cx="9829799" cy="34258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Credit risk is the greatest risk faced by most financial lending institutions.  </a:t>
            </a:r>
          </a:p>
          <a:p>
            <a:pPr marL="0" indent="0">
              <a:buNone/>
            </a:pPr>
            <a:r>
              <a:rPr lang="en-US" dirty="0"/>
              <a:t>Poor credit risk management and failure to identify deteriorating credit quality in a timely manner, may lead to higher future financial institution losses and undermine confidence in the baking sector.</a:t>
            </a:r>
          </a:p>
        </p:txBody>
      </p:sp>
    </p:spTree>
    <p:extLst>
      <p:ext uri="{BB962C8B-B14F-4D97-AF65-F5344CB8AC3E}">
        <p14:creationId xmlns:p14="http://schemas.microsoft.com/office/powerpoint/2010/main" val="271760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9016C-6788-1D2E-6378-C1B9F3065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819400"/>
            <a:ext cx="9829799" cy="334962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Identify higher risk variables for written off accounts and identify these potential write off accounts during the loan application process.</a:t>
            </a:r>
          </a:p>
        </p:txBody>
      </p:sp>
    </p:spTree>
    <p:extLst>
      <p:ext uri="{BB962C8B-B14F-4D97-AF65-F5344CB8AC3E}">
        <p14:creationId xmlns:p14="http://schemas.microsoft.com/office/powerpoint/2010/main" val="2193902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829799" cy="1219200"/>
          </a:xfrm>
        </p:spPr>
        <p:txBody>
          <a:bodyPr anchor="b">
            <a:normAutofit/>
          </a:bodyPr>
          <a:lstStyle/>
          <a:p>
            <a:r>
              <a:rPr lang="en-US" dirty="0"/>
              <a:t>The Data</a:t>
            </a:r>
          </a:p>
        </p:txBody>
      </p:sp>
      <p:pic>
        <p:nvPicPr>
          <p:cNvPr id="17" name="Content Placeholder 16" descr="A computer on a table&#10;&#10;Description automatically generated with medium confidence">
            <a:extLst>
              <a:ext uri="{FF2B5EF4-FFF2-40B4-BE49-F238E27FC236}">
                <a16:creationId xmlns:a16="http://schemas.microsoft.com/office/drawing/2014/main" id="{88484BEB-F7FD-ECEA-B4D4-D6D6391A3D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4377" r="-2" b="21315"/>
          <a:stretch/>
        </p:blipFill>
        <p:spPr>
          <a:xfrm>
            <a:off x="1522413" y="1981200"/>
            <a:ext cx="9829799" cy="4187825"/>
          </a:xfrm>
          <a:noFill/>
        </p:spPr>
      </p:pic>
    </p:spTree>
    <p:extLst>
      <p:ext uri="{BB962C8B-B14F-4D97-AF65-F5344CB8AC3E}">
        <p14:creationId xmlns:p14="http://schemas.microsoft.com/office/powerpoint/2010/main" val="1447595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lose-up of a logo&#10;&#10;Description automatically generated with low confidence">
            <a:extLst>
              <a:ext uri="{FF2B5EF4-FFF2-40B4-BE49-F238E27FC236}">
                <a16:creationId xmlns:a16="http://schemas.microsoft.com/office/drawing/2014/main" id="{4781BA47-7019-1771-5107-C79896317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012" y="609600"/>
            <a:ext cx="6629400" cy="23368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45E72BB-D3B0-5274-8A08-840DD1E88173}"/>
              </a:ext>
            </a:extLst>
          </p:cNvPr>
          <p:cNvSpPr txBox="1"/>
          <p:nvPr/>
        </p:nvSpPr>
        <p:spPr>
          <a:xfrm>
            <a:off x="1370012" y="3457903"/>
            <a:ext cx="103122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LendingClub</a:t>
            </a:r>
            <a:r>
              <a:rPr lang="en-US" dirty="0"/>
              <a:t> is a bank that is the only full-spectrum financial technology marketplace bank and first public US </a:t>
            </a:r>
            <a:r>
              <a:rPr lang="en-US" dirty="0" err="1"/>
              <a:t>neobank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We will focus on their marketplace bank which is the world’s largest peer-to-peer lending platform. </a:t>
            </a:r>
          </a:p>
          <a:p>
            <a:endParaRPr lang="en-US" dirty="0"/>
          </a:p>
          <a:p>
            <a:r>
              <a:rPr lang="en-US" dirty="0"/>
              <a:t>Every time </a:t>
            </a:r>
            <a:r>
              <a:rPr lang="en-US" dirty="0" err="1"/>
              <a:t>LendingClub</a:t>
            </a:r>
            <a:r>
              <a:rPr lang="en-US" dirty="0"/>
              <a:t> receives a loan application, they must review and make decisions for loan approval based on the applicant’s financial profile. </a:t>
            </a:r>
          </a:p>
        </p:txBody>
      </p:sp>
    </p:spTree>
    <p:extLst>
      <p:ext uri="{BB962C8B-B14F-4D97-AF65-F5344CB8AC3E}">
        <p14:creationId xmlns:p14="http://schemas.microsoft.com/office/powerpoint/2010/main" val="399832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829798" cy="1219200"/>
          </a:xfrm>
        </p:spPr>
        <p:txBody>
          <a:bodyPr anchor="b">
            <a:normAutofit/>
          </a:bodyPr>
          <a:lstStyle/>
          <a:p>
            <a:r>
              <a:rPr lang="en-US" dirty="0"/>
              <a:t>Data Wrangling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sz="half" idx="1"/>
          </p:nvPr>
        </p:nvSpPr>
        <p:spPr>
          <a:xfrm>
            <a:off x="1488168" y="2743200"/>
            <a:ext cx="4800600" cy="144780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rgbClr val="C00000"/>
                </a:solidFill>
              </a:rPr>
              <a:t>Original dataset had 392.58 MiB of data and included a Words of the Wise Document with Data Description </a:t>
            </a:r>
          </a:p>
          <a:p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F89DD980-27CD-C91F-7713-379EC5E2D4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1612" y="1984248"/>
            <a:ext cx="4800601" cy="4187952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v"/>
            </a:pPr>
            <a:r>
              <a:rPr lang="en-US" dirty="0"/>
              <a:t>Used raw dataset from 2007 to 2018 Q4 as available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Only considered accepted loan applicant data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Look for missing, </a:t>
            </a:r>
            <a:r>
              <a:rPr lang="en-US" dirty="0" err="1"/>
              <a:t>NaN</a:t>
            </a:r>
            <a:r>
              <a:rPr lang="en-US" dirty="0"/>
              <a:t> and fill values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Drop unnecessary features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Drop repeated features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Convert categorical features to dummy variables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00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4" name="Content Placeholder 3" descr="Chart, treemap chart&#10;&#10;Description automatically generated">
            <a:extLst>
              <a:ext uri="{FF2B5EF4-FFF2-40B4-BE49-F238E27FC236}">
                <a16:creationId xmlns:a16="http://schemas.microsoft.com/office/drawing/2014/main" id="{5E7F407A-686E-FA4A-87A0-0D409F4FDD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549" y="2438400"/>
            <a:ext cx="3737713" cy="3425825"/>
          </a:xfrm>
        </p:spPr>
      </p:pic>
      <p:pic>
        <p:nvPicPr>
          <p:cNvPr id="11" name="Content Placeholder 10" descr="Chart, bar chart&#10;&#10;Description automatically generated">
            <a:extLst>
              <a:ext uri="{FF2B5EF4-FFF2-40B4-BE49-F238E27FC236}">
                <a16:creationId xmlns:a16="http://schemas.microsoft.com/office/drawing/2014/main" id="{4A06B0B4-5034-EBAD-0188-667FA77EC53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777" y="4377011"/>
            <a:ext cx="4800600" cy="2438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F07350-72FE-4D18-E825-B6E6DC76E4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2412" y="1828800"/>
            <a:ext cx="4724400" cy="243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18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829798" cy="1219200"/>
          </a:xfrm>
        </p:spPr>
        <p:txBody>
          <a:bodyPr anchor="b">
            <a:normAutofit/>
          </a:bodyPr>
          <a:lstStyle/>
          <a:p>
            <a:r>
              <a:rPr lang="en-US" dirty="0"/>
              <a:t>Two Category of 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95372B-A4D6-F347-2F94-27CB7FB1F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168" y="2608040"/>
            <a:ext cx="4800600" cy="2940367"/>
          </a:xfrm>
          <a:prstGeom prst="rect">
            <a:avLst/>
          </a:prstGeom>
          <a:noFill/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93E2C4FE-8992-F181-6599-50A4B288FB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1612" y="1984248"/>
            <a:ext cx="4800601" cy="4187952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itchFamily="2" charset="2"/>
              <a:buChar char="v"/>
            </a:pPr>
            <a:r>
              <a:rPr lang="en-US" dirty="0"/>
              <a:t>Category 1</a:t>
            </a:r>
          </a:p>
          <a:p>
            <a:pPr marL="0" indent="0">
              <a:buNone/>
            </a:pPr>
            <a:r>
              <a:rPr lang="en-US" dirty="0"/>
              <a:t>Features Correlated to Loan Characteristics</a:t>
            </a:r>
          </a:p>
          <a:p>
            <a:pPr marL="282575" lvl="1" indent="0">
              <a:buNone/>
            </a:pPr>
            <a:r>
              <a:rPr lang="en-US" dirty="0"/>
              <a:t>Loan Amount, Interest Rate, Revolving Utilization Rate, Debt to Income Ratio, Installment, Open Accounts, Public Records</a:t>
            </a:r>
          </a:p>
          <a:p>
            <a:pPr lvl="1"/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Category 2 </a:t>
            </a:r>
          </a:p>
          <a:p>
            <a:pPr marL="0" indent="0">
              <a:buNone/>
            </a:pPr>
            <a:r>
              <a:rPr lang="en-US" dirty="0"/>
              <a:t>Features Correlated to the Applicant</a:t>
            </a:r>
          </a:p>
          <a:p>
            <a:pPr marL="282575" lvl="1" indent="0">
              <a:buNone/>
            </a:pPr>
            <a:r>
              <a:rPr lang="en-US" dirty="0"/>
              <a:t>Number of Mortgage Accounts, Income, Occupation, Employment Title</a:t>
            </a:r>
          </a:p>
        </p:txBody>
      </p:sp>
    </p:spTree>
    <p:extLst>
      <p:ext uri="{BB962C8B-B14F-4D97-AF65-F5344CB8AC3E}">
        <p14:creationId xmlns:p14="http://schemas.microsoft.com/office/powerpoint/2010/main" val="10286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A7FA5-5804-C8DE-D6F8-5C86BF7FB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4BACF-FC2E-5F6E-9EEC-E9A5B9DF91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88168" y="2514600"/>
            <a:ext cx="4800600" cy="2743200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dirty="0"/>
              <a:t>Logistic Regression</a:t>
            </a:r>
          </a:p>
          <a:p>
            <a:pPr>
              <a:buFont typeface="Wingdings" pitchFamily="2" charset="2"/>
              <a:buChar char="v"/>
            </a:pP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Random Forest </a:t>
            </a:r>
            <a:r>
              <a:rPr lang="en-US" dirty="0" err="1"/>
              <a:t>Classifer</a:t>
            </a:r>
            <a:endParaRPr lang="en-US" dirty="0"/>
          </a:p>
          <a:p>
            <a:pPr>
              <a:buFont typeface="Wingdings" pitchFamily="2" charset="2"/>
              <a:buChar char="v"/>
            </a:pP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 err="1"/>
              <a:t>XGBoost</a:t>
            </a:r>
            <a:r>
              <a:rPr lang="en-US" dirty="0"/>
              <a:t> Classifier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183E93-771C-185B-F0B6-EB26EBDD321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713412" y="1752600"/>
            <a:ext cx="5638801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0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ESENTER_VERSION" val="6"/>
  <p:tag name="ARTICULATE_PROJECT_OPEN" val="0"/>
</p:tagLst>
</file>

<file path=ppt/theme/theme1.xml><?xml version="1.0" encoding="utf-8"?>
<a:theme xmlns:a="http://schemas.openxmlformats.org/drawingml/2006/main" name="Currency Symbols 16x9">
  <a:themeElements>
    <a:clrScheme name="Currency Symbols">
      <a:dk1>
        <a:srgbClr val="303030"/>
      </a:dk1>
      <a:lt1>
        <a:sysClr val="window" lastClr="FFFFFF"/>
      </a:lt1>
      <a:dk2>
        <a:srgbClr val="000000"/>
      </a:dk2>
      <a:lt2>
        <a:srgbClr val="E8DEC9"/>
      </a:lt2>
      <a:accent1>
        <a:srgbClr val="F7C547"/>
      </a:accent1>
      <a:accent2>
        <a:srgbClr val="AB3C33"/>
      </a:accent2>
      <a:accent3>
        <a:srgbClr val="506084"/>
      </a:accent3>
      <a:accent4>
        <a:srgbClr val="599EA5"/>
      </a:accent4>
      <a:accent5>
        <a:srgbClr val="758F21"/>
      </a:accent5>
      <a:accent6>
        <a:srgbClr val="894A27"/>
      </a:accent6>
      <a:hlink>
        <a:srgbClr val="506084"/>
      </a:hlink>
      <a:folHlink>
        <a:srgbClr val="828282"/>
      </a:folHlink>
    </a:clrScheme>
    <a:fontScheme name="Currency Symbols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rrency symbols presentation (widescreen).potx" id="{0BEEB329-2C4D-4D02-9858-CA91ACE92AB1}" vid="{944DA297-E844-470D-A85C-00068074ACC2}"/>
    </a:ext>
  </a:extLst>
</a:theme>
</file>

<file path=ppt/theme/theme2.xml><?xml version="1.0" encoding="utf-8"?>
<a:theme xmlns:a="http://schemas.openxmlformats.org/drawingml/2006/main" name="Office Theme">
  <a:themeElements>
    <a:clrScheme name="Currency Symbols">
      <a:dk1>
        <a:srgbClr val="303030"/>
      </a:dk1>
      <a:lt1>
        <a:sysClr val="window" lastClr="FFFFFF"/>
      </a:lt1>
      <a:dk2>
        <a:srgbClr val="000000"/>
      </a:dk2>
      <a:lt2>
        <a:srgbClr val="E8DEC9"/>
      </a:lt2>
      <a:accent1>
        <a:srgbClr val="F7C547"/>
      </a:accent1>
      <a:accent2>
        <a:srgbClr val="AB3C33"/>
      </a:accent2>
      <a:accent3>
        <a:srgbClr val="506084"/>
      </a:accent3>
      <a:accent4>
        <a:srgbClr val="599EA5"/>
      </a:accent4>
      <a:accent5>
        <a:srgbClr val="758F21"/>
      </a:accent5>
      <a:accent6>
        <a:srgbClr val="894A27"/>
      </a:accent6>
      <a:hlink>
        <a:srgbClr val="506084"/>
      </a:hlink>
      <a:folHlink>
        <a:srgbClr val="828282"/>
      </a:folHlink>
    </a:clrScheme>
    <a:fontScheme name="Currency Symbols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urrency Symbols">
      <a:dk1>
        <a:srgbClr val="303030"/>
      </a:dk1>
      <a:lt1>
        <a:sysClr val="window" lastClr="FFFFFF"/>
      </a:lt1>
      <a:dk2>
        <a:srgbClr val="000000"/>
      </a:dk2>
      <a:lt2>
        <a:srgbClr val="E8DEC9"/>
      </a:lt2>
      <a:accent1>
        <a:srgbClr val="F7C547"/>
      </a:accent1>
      <a:accent2>
        <a:srgbClr val="AB3C33"/>
      </a:accent2>
      <a:accent3>
        <a:srgbClr val="506084"/>
      </a:accent3>
      <a:accent4>
        <a:srgbClr val="599EA5"/>
      </a:accent4>
      <a:accent5>
        <a:srgbClr val="758F21"/>
      </a:accent5>
      <a:accent6>
        <a:srgbClr val="894A27"/>
      </a:accent6>
      <a:hlink>
        <a:srgbClr val="506084"/>
      </a:hlink>
      <a:folHlink>
        <a:srgbClr val="828282"/>
      </a:folHlink>
    </a:clrScheme>
    <a:fontScheme name="Currency Symbols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Currency Symbols 16x9</Template>
  <TotalTime>106</TotalTime>
  <Words>410</Words>
  <Application>Microsoft Macintosh PowerPoint</Application>
  <PresentationFormat>Custom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Cambria</vt:lpstr>
      <vt:lpstr>Wingdings</vt:lpstr>
      <vt:lpstr>Currency Symbols 16x9</vt:lpstr>
      <vt:lpstr>LendingClub Minimizing Risk During Loan Process </vt:lpstr>
      <vt:lpstr>The Problem:</vt:lpstr>
      <vt:lpstr>The Solution:</vt:lpstr>
      <vt:lpstr>The Data</vt:lpstr>
      <vt:lpstr>PowerPoint Presentation</vt:lpstr>
      <vt:lpstr>Data Wrangling</vt:lpstr>
      <vt:lpstr>Exploratory Data Analysis</vt:lpstr>
      <vt:lpstr>Two Category of Features</vt:lpstr>
      <vt:lpstr>Model Selection</vt:lpstr>
      <vt:lpstr>Comparing Model Performance</vt:lpstr>
      <vt:lpstr>Takeaways</vt:lpstr>
      <vt:lpstr>Future Research</vt:lpstr>
      <vt:lpstr>LendingClub for use of their data  Nathan George and LendingClub for making data publicly available   Ricardo Alanis-Tamez for your patience, guidance and mentoring.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LendingClub Minimizing Risk During Loan Process </dc:title>
  <dc:creator>Janis Navarro</dc:creator>
  <cp:lastModifiedBy>Janis Navarro</cp:lastModifiedBy>
  <cp:revision>3</cp:revision>
  <dcterms:created xsi:type="dcterms:W3CDTF">2022-06-28T21:53:33Z</dcterms:created>
  <dcterms:modified xsi:type="dcterms:W3CDTF">2022-06-28T23:52:09Z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

<file path=docProps/thumbnail.jpeg>
</file>